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58" r:id="rId5"/>
    <p:sldId id="272" r:id="rId6"/>
    <p:sldId id="273" r:id="rId7"/>
    <p:sldId id="275" r:id="rId8"/>
    <p:sldId id="259" r:id="rId9"/>
    <p:sldId id="274" r:id="rId10"/>
    <p:sldId id="276" r:id="rId11"/>
    <p:sldId id="271" r:id="rId12"/>
    <p:sldId id="260" r:id="rId13"/>
    <p:sldId id="262" r:id="rId14"/>
    <p:sldId id="263" r:id="rId15"/>
    <p:sldId id="264" r:id="rId16"/>
    <p:sldId id="265" r:id="rId17"/>
    <p:sldId id="26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Olawale" initials="D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2-06T16:02:35.165" idx="1">
    <p:pos x="3216" y="2798"/>
    <p:text>You used two different units for force.
I can't remember force being a part of the metrics we worked on!</p:text>
  </p:cm>
  <p:cm authorId="0" dt="2011-12-06T16:03:26.746" idx="2">
    <p:pos x="4793" y="2798"/>
    <p:text>This seems like the unit of moment and not force!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58624D-2C49-480E-B3F4-E9B9F947EFF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95A2A0-6C43-4F45-ACF2-1A3AA4B77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Measure Phase </a:t>
            </a:r>
            <a:br>
              <a:rPr lang="en-US" b="1" dirty="0" smtClean="0"/>
            </a:br>
            <a:r>
              <a:rPr lang="en-US" b="1" dirty="0" smtClean="0"/>
              <a:t>Automated Palm Pruner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71600" y="3886200"/>
            <a:ext cx="7498080" cy="1981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5600" b="1" dirty="0" smtClean="0">
                <a:latin typeface="Arial" pitchFamily="34" charset="0"/>
                <a:cs typeface="Arial" pitchFamily="34" charset="0"/>
              </a:rPr>
              <a:t>Presented by:</a:t>
            </a:r>
          </a:p>
          <a:p>
            <a:pPr algn="ctr">
              <a:buNone/>
            </a:pPr>
            <a:endParaRPr lang="en-US" sz="5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7200" b="1" dirty="0" err="1" smtClean="0">
                <a:latin typeface="Arial" pitchFamily="34" charset="0"/>
                <a:cs typeface="Arial" pitchFamily="34" charset="0"/>
              </a:rPr>
              <a:t>Obie</a:t>
            </a: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latin typeface="Arial" pitchFamily="34" charset="0"/>
                <a:cs typeface="Arial" pitchFamily="34" charset="0"/>
              </a:rPr>
              <a:t>Abakporo</a:t>
            </a:r>
            <a:endParaRPr lang="en-US" sz="7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Bill Carpenter</a:t>
            </a:r>
          </a:p>
          <a:p>
            <a:pPr algn="ctr">
              <a:buNone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William Craig</a:t>
            </a:r>
          </a:p>
          <a:p>
            <a:pPr algn="ctr">
              <a:buNone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Juan Antonio Rojas</a:t>
            </a:r>
          </a:p>
          <a:p>
            <a:pPr algn="ctr">
              <a:buNone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Christopher Xavier Smith</a:t>
            </a:r>
          </a:p>
          <a:p>
            <a:pPr algn="ctr">
              <a:buNone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Sarah </a:t>
            </a:r>
            <a:r>
              <a:rPr lang="en-US" sz="7200" b="1" dirty="0" err="1" smtClean="0">
                <a:latin typeface="Arial" pitchFamily="34" charset="0"/>
                <a:cs typeface="Arial" pitchFamily="34" charset="0"/>
              </a:rPr>
              <a:t>Trayner</a:t>
            </a:r>
            <a:endParaRPr lang="en-US" sz="7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7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600" b="1" dirty="0" smtClean="0">
                <a:latin typeface="Arial" pitchFamily="34" charset="0"/>
                <a:cs typeface="Arial" pitchFamily="34" charset="0"/>
              </a:rPr>
              <a:t>December 8, 2011</a:t>
            </a:r>
          </a:p>
          <a:p>
            <a:pPr algn="ctr"/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95400"/>
            <a:ext cx="3250870" cy="24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Engineering Analysis - Rolling Thunder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3400900" cy="408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Major measurements for each design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Force</a:t>
            </a:r>
          </a:p>
          <a:p>
            <a:pPr lvl="1"/>
            <a:r>
              <a:rPr lang="en-US" dirty="0" smtClean="0"/>
              <a:t>Speed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819400"/>
            <a:ext cx="2514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King Climber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 $</a:t>
            </a:r>
            <a:r>
              <a:rPr lang="en-US" sz="2600" dirty="0" smtClean="0">
                <a:solidFill>
                  <a:srgbClr val="0070C0"/>
                </a:solidFill>
                <a:latin typeface="AvantGarde" pitchFamily="34" charset="0"/>
              </a:rPr>
              <a:t>857.30</a:t>
            </a:r>
            <a:r>
              <a:rPr lang="en-US" sz="2600" dirty="0" smtClean="0">
                <a:solidFill>
                  <a:srgbClr val="0070C0"/>
                </a:solidFill>
              </a:rPr>
              <a:t>                 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AvantGarde" pitchFamily="34" charset="0"/>
              </a:rPr>
              <a:t>71.12</a:t>
            </a:r>
            <a:r>
              <a:rPr lang="en-US" sz="2600" dirty="0" smtClean="0">
                <a:solidFill>
                  <a:srgbClr val="0070C0"/>
                </a:solidFill>
              </a:rPr>
              <a:t> Watts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AvantGarde" pitchFamily="34" charset="0"/>
              </a:rPr>
              <a:t>125.9</a:t>
            </a:r>
            <a:r>
              <a:rPr lang="en-US" sz="2600" dirty="0" smtClean="0">
                <a:solidFill>
                  <a:srgbClr val="0070C0"/>
                </a:solidFill>
              </a:rPr>
              <a:t> lbs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AvantGarde" pitchFamily="34" charset="0"/>
              </a:rPr>
              <a:t>50.36</a:t>
            </a:r>
            <a:r>
              <a:rPr lang="en-US" sz="2600" dirty="0" smtClean="0">
                <a:solidFill>
                  <a:srgbClr val="0070C0"/>
                </a:solidFill>
              </a:rPr>
              <a:t> lbs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AvantGarde" pitchFamily="34" charset="0"/>
              </a:rPr>
              <a:t>.075 </a:t>
            </a:r>
            <a:r>
              <a:rPr lang="en-US" sz="2600" dirty="0" smtClean="0">
                <a:solidFill>
                  <a:srgbClr val="0070C0"/>
                </a:solidFill>
              </a:rPr>
              <a:t>ft per sec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819400"/>
            <a:ext cx="3352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Rolling Thunder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 $</a:t>
            </a:r>
            <a:r>
              <a:rPr lang="en-US" sz="2600" dirty="0" smtClean="0">
                <a:solidFill>
                  <a:srgbClr val="FF0000"/>
                </a:solidFill>
                <a:latin typeface="AvantGarde" pitchFamily="34" charset="0"/>
              </a:rPr>
              <a:t>509.65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vantGarde" pitchFamily="34" charset="0"/>
              </a:rPr>
              <a:t>80</a:t>
            </a:r>
            <a:r>
              <a:rPr lang="en-US" sz="2600" dirty="0" smtClean="0">
                <a:solidFill>
                  <a:srgbClr val="FF0000"/>
                </a:solidFill>
              </a:rPr>
              <a:t> Watts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vantGarde" pitchFamily="34" charset="0"/>
              </a:rPr>
              <a:t>107</a:t>
            </a:r>
            <a:r>
              <a:rPr lang="en-US" sz="2600" dirty="0" smtClean="0">
                <a:solidFill>
                  <a:srgbClr val="FF0000"/>
                </a:solidFill>
              </a:rPr>
              <a:t> lbs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vantGarde" pitchFamily="34" charset="0"/>
              </a:rPr>
              <a:t>24</a:t>
            </a:r>
            <a:r>
              <a:rPr lang="en-US" sz="2600" dirty="0" smtClean="0">
                <a:solidFill>
                  <a:srgbClr val="FF0000"/>
                </a:solidFill>
              </a:rPr>
              <a:t> ft-lbs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vantGarde" pitchFamily="34" charset="0"/>
              </a:rPr>
              <a:t>1</a:t>
            </a:r>
            <a:r>
              <a:rPr lang="en-US" sz="2600" dirty="0" smtClean="0">
                <a:solidFill>
                  <a:srgbClr val="FF0000"/>
                </a:solidFill>
              </a:rPr>
              <a:t> ft per sec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Quantitative</a:t>
            </a:r>
          </a:p>
          <a:p>
            <a:pPr lvl="1"/>
            <a:r>
              <a:rPr lang="en-US" dirty="0" smtClean="0"/>
              <a:t>Qualitative </a:t>
            </a:r>
          </a:p>
          <a:p>
            <a:pPr lvl="1"/>
            <a:r>
              <a:rPr lang="en-US" dirty="0" smtClean="0"/>
              <a:t>Ranking</a:t>
            </a:r>
          </a:p>
          <a:p>
            <a:r>
              <a:rPr lang="en-US" dirty="0" smtClean="0"/>
              <a:t>Tools </a:t>
            </a:r>
          </a:p>
          <a:p>
            <a:pPr lvl="1"/>
            <a:r>
              <a:rPr lang="en-US" dirty="0" smtClean="0"/>
              <a:t>Venn Diagram</a:t>
            </a:r>
          </a:p>
          <a:p>
            <a:pPr lvl="1"/>
            <a:r>
              <a:rPr lang="en-US" dirty="0" smtClean="0"/>
              <a:t>Traditional Selection Matrix</a:t>
            </a:r>
          </a:p>
          <a:p>
            <a:pPr lvl="1"/>
            <a:r>
              <a:rPr lang="en-US" dirty="0" smtClean="0"/>
              <a:t>Pugh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             Venn Diagram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Selection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matrix provides a basic understanding of each design and identifies which is the most suitable in layman’s terms.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05200"/>
            <a:ext cx="8010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Pugh Selection Method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515334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724400"/>
            <a:ext cx="1628572" cy="14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505200"/>
            <a:ext cx="1637665" cy="108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1676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Pugh Matrix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Matrix Key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r>
              <a:rPr lang="en-US" dirty="0" smtClean="0"/>
              <a:t>Final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KING CLIMBER WINS!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More stable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Best user safety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effective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Less complex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86600" y="3810000"/>
          <a:ext cx="914400" cy="714375"/>
        </p:xfrm>
        <a:graphic>
          <a:graphicData uri="http://schemas.openxmlformats.org/presentationml/2006/ole">
            <p:oleObj spid="_x0000_s1031" name="Package" showAsIcon="1" r:id="rId3" imgW="914400" imgH="714375" progId="Package">
              <p:embed/>
            </p:oleObj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35052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Climber is the better choice</a:t>
            </a:r>
          </a:p>
          <a:p>
            <a:pPr lvl="1"/>
            <a:r>
              <a:rPr lang="en-US" dirty="0" smtClean="0"/>
              <a:t>Used engineering analysis</a:t>
            </a:r>
          </a:p>
          <a:p>
            <a:pPr lvl="1"/>
            <a:r>
              <a:rPr lang="en-US" dirty="0" smtClean="0"/>
              <a:t>Selection tools</a:t>
            </a:r>
          </a:p>
          <a:p>
            <a:r>
              <a:rPr lang="en-US" dirty="0" smtClean="0"/>
              <a:t>Ordered parts</a:t>
            </a:r>
          </a:p>
          <a:p>
            <a:r>
              <a:rPr lang="en-US" dirty="0" smtClean="0"/>
              <a:t>Begin fabrication and assembly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4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   Questions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90800"/>
            <a:ext cx="3886200" cy="270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733800" y="5970629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Enjoy your break!!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162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Palm Pruning project is based on providing an efficient, economical, and effective means of harvesting fruit from oil palms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Review of Define Phase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Customer requirements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Research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Concept generation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Comparison of concept ideas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Positives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Negatives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Concept Selection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52400"/>
            <a:ext cx="7498080" cy="1143000"/>
          </a:xfrm>
        </p:spPr>
        <p:txBody>
          <a:bodyPr/>
          <a:lstStyle/>
          <a:p>
            <a:r>
              <a:rPr lang="en-US" dirty="0" smtClean="0"/>
              <a:t>House of Quality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13416"/>
            <a:ext cx="8077200" cy="604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</a:t>
            </a:r>
            <a:r>
              <a:rPr lang="en-US" dirty="0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1</a:t>
            </a:r>
            <a:r>
              <a:rPr lang="en-US" dirty="0" smtClean="0">
                <a:cs typeface="Times New Roman" pitchFamily="18" charset="0"/>
              </a:rPr>
              <a:t> – King Climber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Components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Frame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Actuators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Guiding Rails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Cutting Track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858000" y="4953000"/>
          <a:ext cx="914400" cy="714375"/>
        </p:xfrm>
        <a:graphic>
          <a:graphicData uri="http://schemas.openxmlformats.org/presentationml/2006/ole">
            <p:oleObj spid="_x0000_s2053" name="Package" showAsIcon="1" r:id="rId3" imgW="914400" imgH="714375" progId="Package">
              <p:embed/>
            </p:oleObj>
          </a:graphicData>
        </a:graphic>
      </p:graphicFrame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76400"/>
            <a:ext cx="502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2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Engineering Analysis - King Climber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Engineering Analysis - King Climber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346" y="1804702"/>
            <a:ext cx="3142857" cy="408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Engineering Analysis King - Climber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 – Rolling Thunder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295400"/>
            <a:ext cx="2743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Components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Circular Frame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Legs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Wheels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Motors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Springs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Engineering Analysis - Rolling Thunder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0" y="4114800"/>
          <a:ext cx="5041900" cy="137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50"/>
                <a:gridCol w="2520950"/>
              </a:tblGrid>
              <a:tr h="196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Material 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Weight (lbs)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6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Frame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6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Wheels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6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Motors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6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Pay Load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6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Springs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6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57 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19400" y="1905000"/>
          <a:ext cx="3962400" cy="1865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4869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Raw Material Lengths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(Al 6061) 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Length (inches)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91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Circle Track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89.54 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91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Struts (x3)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91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Legs (x3)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91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 needed: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161.5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460</TotalTime>
  <Words>290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Solstice</vt:lpstr>
      <vt:lpstr>Package</vt:lpstr>
      <vt:lpstr>Measure Phase  Automated Palm Pruner</vt:lpstr>
      <vt:lpstr>Introduction</vt:lpstr>
      <vt:lpstr>House of Quality </vt:lpstr>
      <vt:lpstr>Concept 1 – King Climber</vt:lpstr>
      <vt:lpstr>Engineering Analysis - King Climber</vt:lpstr>
      <vt:lpstr>Engineering Analysis - King Climber</vt:lpstr>
      <vt:lpstr>Engineering Analysis King - Climber</vt:lpstr>
      <vt:lpstr>Concept 2 – Rolling Thunder</vt:lpstr>
      <vt:lpstr>Engineering Analysis - Rolling Thunder</vt:lpstr>
      <vt:lpstr>Engineering Analysis - Rolling Thunder</vt:lpstr>
      <vt:lpstr>Metrics </vt:lpstr>
      <vt:lpstr>Design Selection</vt:lpstr>
      <vt:lpstr>             Venn Diagram</vt:lpstr>
      <vt:lpstr>Traditional Selection Matrix</vt:lpstr>
      <vt:lpstr>Pugh Selection Method</vt:lpstr>
      <vt:lpstr>Final Selection</vt:lpstr>
      <vt:lpstr>Conclusion</vt:lpstr>
      <vt:lpstr>   Questions 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Phase  Automated Palm Pruner</dc:title>
  <dc:creator>cmstest</dc:creator>
  <cp:lastModifiedBy>cmstest</cp:lastModifiedBy>
  <cp:revision>55</cp:revision>
  <dcterms:created xsi:type="dcterms:W3CDTF">2011-12-06T00:23:45Z</dcterms:created>
  <dcterms:modified xsi:type="dcterms:W3CDTF">2011-12-07T21:39:07Z</dcterms:modified>
</cp:coreProperties>
</file>